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avokutni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jeni pravokutni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CA37F-EBAF-4178-91DC-9580B186D6BF}" type="datetimeFigureOut">
              <a:rPr lang="hr-HR" smtClean="0"/>
              <a:pPr/>
              <a:t>10.6.2015.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A05D21A-605A-43E2-85A9-FBFDEB055DA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Pravokutni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CA37F-EBAF-4178-91DC-9580B186D6BF}" type="datetimeFigureOut">
              <a:rPr lang="hr-HR" smtClean="0"/>
              <a:pPr/>
              <a:t>10.6.2015.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5D21A-605A-43E2-85A9-FBFDEB055DA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CA37F-EBAF-4178-91DC-9580B186D6BF}" type="datetimeFigureOut">
              <a:rPr lang="hr-HR" smtClean="0"/>
              <a:pPr/>
              <a:t>10.6.2015.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5D21A-605A-43E2-85A9-FBFDEB055DA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CA37F-EBAF-4178-91DC-9580B186D6BF}" type="datetimeFigureOut">
              <a:rPr lang="hr-HR" smtClean="0"/>
              <a:pPr/>
              <a:t>10.6.2015.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5D21A-605A-43E2-85A9-FBFDEB055DA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kutni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jeni pravokutni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CA37F-EBAF-4178-91DC-9580B186D6BF}" type="datetimeFigureOut">
              <a:rPr lang="hr-HR" smtClean="0"/>
              <a:pPr/>
              <a:t>10.6.2015.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hr-HR"/>
          </a:p>
        </p:txBody>
      </p:sp>
      <p:sp>
        <p:nvSpPr>
          <p:cNvPr id="7" name="Pravokutni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A05D21A-605A-43E2-85A9-FBFDEB055DA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CA37F-EBAF-4178-91DC-9580B186D6BF}" type="datetimeFigureOut">
              <a:rPr lang="hr-HR" smtClean="0"/>
              <a:pPr/>
              <a:t>10.6.2015.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5D21A-605A-43E2-85A9-FBFDEB055DA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Rezervirano mjesto sadržaja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CA37F-EBAF-4178-91DC-9580B186D6BF}" type="datetimeFigureOut">
              <a:rPr lang="hr-HR" smtClean="0"/>
              <a:pPr/>
              <a:t>10.6.2015.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5D21A-605A-43E2-85A9-FBFDEB055DA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Rezervirano mjesto sadržaja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CA37F-EBAF-4178-91DC-9580B186D6BF}" type="datetimeFigureOut">
              <a:rPr lang="hr-HR" smtClean="0"/>
              <a:pPr/>
              <a:t>10.6.2015.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5D21A-605A-43E2-85A9-FBFDEB055DA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CA37F-EBAF-4178-91DC-9580B186D6BF}" type="datetimeFigureOut">
              <a:rPr lang="hr-HR" smtClean="0"/>
              <a:pPr/>
              <a:t>10.6.2015.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5D21A-605A-43E2-85A9-FBFDEB055DA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jeni pravokutni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CA37F-EBAF-4178-91DC-9580B186D6BF}" type="datetimeFigureOut">
              <a:rPr lang="hr-HR" smtClean="0"/>
              <a:pPr/>
              <a:t>10.6.2015.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5D21A-605A-43E2-85A9-FBFDEB055DA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CA37F-EBAF-4178-91DC-9580B186D6BF}" type="datetimeFigureOut">
              <a:rPr lang="hr-HR" smtClean="0"/>
              <a:pPr/>
              <a:t>10.6.2015.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A05D21A-605A-43E2-85A9-FBFDEB055DA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Pravokutni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avokutni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jeni pravokutni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E8CA37F-EBAF-4178-91DC-9580B186D6BF}" type="datetimeFigureOut">
              <a:rPr lang="hr-HR" smtClean="0"/>
              <a:pPr/>
              <a:t>10.6.2015.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A05D21A-605A-43E2-85A9-FBFDEB055DA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asl-online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827584" y="3200400"/>
            <a:ext cx="7488832" cy="16002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+mj-lt"/>
              </a:rPr>
              <a:t>ISLM Bookmark Exchange Project</a:t>
            </a:r>
            <a:endParaRPr lang="hr-HR" sz="4000" dirty="0">
              <a:latin typeface="+mj-lt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Projekt </a:t>
            </a:r>
            <a:r>
              <a:rPr lang="hr-HR" dirty="0" err="1" smtClean="0"/>
              <a:t>Straničnik</a:t>
            </a:r>
            <a:endParaRPr lang="hr-HR" dirty="0"/>
          </a:p>
        </p:txBody>
      </p:sp>
      <p:pic>
        <p:nvPicPr>
          <p:cNvPr id="4" name="Slika 3" descr="art-of-bookmark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3933056"/>
            <a:ext cx="6048672" cy="259228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Projekt </a:t>
            </a:r>
            <a:r>
              <a:rPr lang="hr-HR" dirty="0" err="1" smtClean="0"/>
              <a:t>Straničnik</a:t>
            </a: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1"/>
          </p:nvPr>
        </p:nvSpPr>
        <p:spPr>
          <a:xfrm>
            <a:off x="914400" y="2204864"/>
            <a:ext cx="7772400" cy="3814936"/>
          </a:xfrm>
        </p:spPr>
        <p:txBody>
          <a:bodyPr/>
          <a:lstStyle/>
          <a:p>
            <a:r>
              <a:rPr lang="hr-HR" dirty="0" smtClean="0">
                <a:latin typeface="+mj-lt"/>
              </a:rPr>
              <a:t>međunarodni projekt koji provodi Međunarodna udruga školskih knjižničara (IASL)</a:t>
            </a:r>
          </a:p>
          <a:p>
            <a:pPr>
              <a:buNone/>
            </a:pPr>
            <a:endParaRPr lang="hr-HR" dirty="0" smtClean="0">
              <a:latin typeface="+mj-lt"/>
            </a:endParaRPr>
          </a:p>
          <a:p>
            <a:r>
              <a:rPr lang="hr-HR" dirty="0" smtClean="0">
                <a:latin typeface="+mj-lt"/>
              </a:rPr>
              <a:t>Obilježava se Međunarodni mjesec školskih knjižnica (ISLM) - listopad</a:t>
            </a:r>
            <a:endParaRPr lang="hr-HR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 smtClean="0"/>
              <a:t>MEĐUNARODNI </a:t>
            </a:r>
            <a:br>
              <a:rPr lang="hr-HR" dirty="0" smtClean="0"/>
            </a:br>
            <a:r>
              <a:rPr lang="hr-HR" dirty="0" smtClean="0"/>
              <a:t>MJESEC ŠKOLSKIH KNJIŽNICA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7272808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dirty="0" smtClean="0"/>
              <a:t> </a:t>
            </a:r>
            <a:endParaRPr lang="hr-H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628800"/>
            <a:ext cx="4255641" cy="4332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CILJ PROJEKTA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sz="1800" dirty="0">
                <a:latin typeface="+mj-lt"/>
              </a:rPr>
              <a:t>o</a:t>
            </a:r>
            <a:r>
              <a:rPr lang="hr-HR" sz="1800" dirty="0" smtClean="0">
                <a:latin typeface="+mj-lt"/>
              </a:rPr>
              <a:t>bilježiti Mjesec školskih knjižnica</a:t>
            </a:r>
          </a:p>
          <a:p>
            <a:pPr>
              <a:buNone/>
            </a:pPr>
            <a:endParaRPr lang="hr-HR" sz="1800" dirty="0" smtClean="0">
              <a:latin typeface="+mj-lt"/>
            </a:endParaRPr>
          </a:p>
          <a:p>
            <a:r>
              <a:rPr lang="hr-HR" sz="1800" dirty="0" smtClean="0">
                <a:latin typeface="+mj-lt"/>
              </a:rPr>
              <a:t>promocija knjižnica, knjiga i čitanja</a:t>
            </a:r>
          </a:p>
          <a:p>
            <a:endParaRPr lang="hr-HR" sz="1800" dirty="0" smtClean="0">
              <a:latin typeface="+mj-lt"/>
            </a:endParaRPr>
          </a:p>
          <a:p>
            <a:r>
              <a:rPr lang="hr-HR" sz="1800" dirty="0" smtClean="0">
                <a:latin typeface="+mj-lt"/>
              </a:rPr>
              <a:t>prema UNESCO-</a:t>
            </a:r>
            <a:r>
              <a:rPr lang="hr-HR" sz="1800" dirty="0" err="1" smtClean="0">
                <a:latin typeface="+mj-lt"/>
              </a:rPr>
              <a:t>vom</a:t>
            </a:r>
            <a:r>
              <a:rPr lang="hr-HR" sz="1800" dirty="0" smtClean="0">
                <a:latin typeface="+mj-lt"/>
              </a:rPr>
              <a:t> Manifestu za školske knjižnice jedan od ciljeva školske knjižnice je omogućiti učenicima doticaj s različitim idejama, iskustvima i stavovima </a:t>
            </a:r>
          </a:p>
          <a:p>
            <a:endParaRPr lang="hr-HR" sz="1800" dirty="0" smtClean="0">
              <a:latin typeface="+mj-lt"/>
            </a:endParaRPr>
          </a:p>
          <a:p>
            <a:r>
              <a:rPr lang="hr-HR" sz="1800" dirty="0">
                <a:latin typeface="+mj-lt"/>
              </a:rPr>
              <a:t>p</a:t>
            </a:r>
            <a:r>
              <a:rPr lang="hr-HR" sz="1800" dirty="0" smtClean="0">
                <a:latin typeface="+mj-lt"/>
              </a:rPr>
              <a:t>roširiti horizonte – upoznati djecu iz druge zemlje, upoznati školu drugačiju od naše</a:t>
            </a:r>
          </a:p>
          <a:p>
            <a:pPr>
              <a:buNone/>
            </a:pPr>
            <a:endParaRPr lang="hr-HR" sz="1800" dirty="0" smtClean="0">
              <a:latin typeface="+mj-lt"/>
            </a:endParaRPr>
          </a:p>
          <a:p>
            <a:r>
              <a:rPr lang="hr-HR" sz="1800" dirty="0" smtClean="0">
                <a:latin typeface="+mj-lt"/>
              </a:rPr>
              <a:t>biti dio međunarodne zajednice i međunarodne kulture</a:t>
            </a:r>
          </a:p>
          <a:p>
            <a:endParaRPr lang="hr-HR" sz="1800" dirty="0" smtClean="0">
              <a:latin typeface="+mj-lt"/>
            </a:endParaRP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smo se uključili?</a:t>
            </a: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4933528"/>
          </a:xfrm>
        </p:spPr>
        <p:txBody>
          <a:bodyPr>
            <a:normAutofit/>
          </a:bodyPr>
          <a:lstStyle/>
          <a:p>
            <a:endParaRPr lang="hr-HR" sz="2400" dirty="0" smtClean="0">
              <a:latin typeface="+mj-lt"/>
            </a:endParaRPr>
          </a:p>
          <a:p>
            <a:pPr algn="just"/>
            <a:r>
              <a:rPr lang="hr-HR" sz="1800" dirty="0" smtClean="0">
                <a:latin typeface="+mj-lt"/>
              </a:rPr>
              <a:t>na stranici Međunarodne udruge školskih knjižničara (</a:t>
            </a:r>
            <a:r>
              <a:rPr lang="hr-HR" sz="1800" dirty="0" err="1" smtClean="0">
                <a:latin typeface="+mj-lt"/>
              </a:rPr>
              <a:t>International</a:t>
            </a:r>
            <a:r>
              <a:rPr lang="hr-HR" sz="1800" dirty="0" smtClean="0">
                <a:latin typeface="+mj-lt"/>
              </a:rPr>
              <a:t> </a:t>
            </a:r>
            <a:r>
              <a:rPr lang="hr-HR" sz="1800" dirty="0" err="1" smtClean="0">
                <a:latin typeface="+mj-lt"/>
              </a:rPr>
              <a:t>Association</a:t>
            </a:r>
            <a:r>
              <a:rPr lang="hr-HR" sz="1800" dirty="0" smtClean="0">
                <a:latin typeface="+mj-lt"/>
              </a:rPr>
              <a:t> </a:t>
            </a:r>
            <a:r>
              <a:rPr lang="hr-HR" sz="1800" dirty="0" err="1" smtClean="0">
                <a:latin typeface="+mj-lt"/>
              </a:rPr>
              <a:t>of</a:t>
            </a:r>
            <a:r>
              <a:rPr lang="hr-HR" sz="1800" dirty="0" smtClean="0">
                <a:latin typeface="+mj-lt"/>
              </a:rPr>
              <a:t> </a:t>
            </a:r>
            <a:r>
              <a:rPr lang="hr-HR" sz="1800" dirty="0" err="1" smtClean="0">
                <a:latin typeface="+mj-lt"/>
              </a:rPr>
              <a:t>School</a:t>
            </a:r>
            <a:r>
              <a:rPr lang="hr-HR" sz="1800" dirty="0" smtClean="0">
                <a:latin typeface="+mj-lt"/>
              </a:rPr>
              <a:t> </a:t>
            </a:r>
            <a:r>
              <a:rPr lang="hr-HR" sz="1800" dirty="0" err="1" smtClean="0">
                <a:latin typeface="+mj-lt"/>
              </a:rPr>
              <a:t>Librarianship</a:t>
            </a:r>
            <a:r>
              <a:rPr lang="hr-HR" sz="1800" dirty="0" smtClean="0">
                <a:latin typeface="+mj-lt"/>
              </a:rPr>
              <a:t> – IASL) </a:t>
            </a:r>
            <a:r>
              <a:rPr lang="hr-HR" sz="1800" dirty="0" err="1" smtClean="0">
                <a:latin typeface="+mj-lt"/>
                <a:hlinkClick r:id="rId2"/>
              </a:rPr>
              <a:t>www.iasl</a:t>
            </a:r>
            <a:r>
              <a:rPr lang="hr-HR" sz="1800" dirty="0" smtClean="0">
                <a:latin typeface="+mj-lt"/>
                <a:hlinkClick r:id="rId2"/>
              </a:rPr>
              <a:t>-</a:t>
            </a:r>
            <a:r>
              <a:rPr lang="hr-HR" sz="1800" dirty="0" err="1" smtClean="0">
                <a:latin typeface="+mj-lt"/>
                <a:hlinkClick r:id="rId2"/>
              </a:rPr>
              <a:t>online.org</a:t>
            </a:r>
            <a:r>
              <a:rPr lang="hr-HR" sz="1800" dirty="0" smtClean="0">
                <a:latin typeface="+mj-lt"/>
              </a:rPr>
              <a:t> nalaze </a:t>
            </a:r>
            <a:r>
              <a:rPr lang="hr-HR" sz="1800" dirty="0">
                <a:latin typeface="+mj-lt"/>
              </a:rPr>
              <a:t>se podaci o Bookmark projektu kao i e-mail adresa koordinatora projekta</a:t>
            </a:r>
          </a:p>
          <a:p>
            <a:r>
              <a:rPr lang="hr-HR" sz="1800" dirty="0">
                <a:latin typeface="+mj-lt"/>
              </a:rPr>
              <a:t>kontaktirali smo koordinatora projekta koji je poslao adresu škole partnera:              </a:t>
            </a:r>
            <a:r>
              <a:rPr lang="hr-HR" sz="1800" dirty="0" smtClean="0">
                <a:latin typeface="+mj-lt"/>
              </a:rPr>
              <a:t>                </a:t>
            </a:r>
          </a:p>
          <a:p>
            <a:pPr marL="0" indent="0">
              <a:buNone/>
            </a:pPr>
            <a:r>
              <a:rPr lang="hr-HR" sz="2000" dirty="0" smtClean="0">
                <a:latin typeface="+mj-lt"/>
              </a:rPr>
              <a:t>                       </a:t>
            </a:r>
            <a:r>
              <a:rPr lang="hr-HR" sz="2000" b="1" dirty="0" err="1" smtClean="0">
                <a:latin typeface="+mj-lt"/>
              </a:rPr>
              <a:t>Marcellin</a:t>
            </a:r>
            <a:r>
              <a:rPr lang="hr-HR" sz="2000" b="1" dirty="0" smtClean="0">
                <a:latin typeface="+mj-lt"/>
              </a:rPr>
              <a:t> </a:t>
            </a:r>
            <a:r>
              <a:rPr lang="hr-HR" sz="2000" b="1" dirty="0" err="1">
                <a:latin typeface="+mj-lt"/>
              </a:rPr>
              <a:t>College</a:t>
            </a:r>
            <a:endParaRPr lang="hr-HR" sz="2000" b="1" dirty="0">
              <a:latin typeface="+mj-lt"/>
            </a:endParaRPr>
          </a:p>
          <a:p>
            <a:pPr lvl="1">
              <a:buNone/>
            </a:pPr>
            <a:r>
              <a:rPr lang="hr-HR" sz="2000" b="1" dirty="0">
                <a:latin typeface="+mj-lt"/>
              </a:rPr>
              <a:t>                  </a:t>
            </a:r>
            <a:r>
              <a:rPr lang="hr-HR" sz="2000" b="1" dirty="0" err="1" smtClean="0">
                <a:latin typeface="+mj-lt"/>
              </a:rPr>
              <a:t>Bulleen</a:t>
            </a:r>
            <a:r>
              <a:rPr lang="hr-HR" sz="2000" b="1" dirty="0" smtClean="0">
                <a:latin typeface="+mj-lt"/>
              </a:rPr>
              <a:t> </a:t>
            </a:r>
            <a:r>
              <a:rPr lang="hr-HR" sz="2000" b="1" dirty="0">
                <a:latin typeface="+mj-lt"/>
              </a:rPr>
              <a:t>3105</a:t>
            </a:r>
          </a:p>
          <a:p>
            <a:pPr lvl="1">
              <a:buNone/>
            </a:pPr>
            <a:r>
              <a:rPr lang="hr-HR" sz="2000" b="1" dirty="0">
                <a:latin typeface="+mj-lt"/>
              </a:rPr>
              <a:t>                  </a:t>
            </a:r>
            <a:r>
              <a:rPr lang="hr-HR" sz="2000" b="1" dirty="0" smtClean="0">
                <a:latin typeface="+mj-lt"/>
              </a:rPr>
              <a:t>Victoria</a:t>
            </a:r>
            <a:endParaRPr lang="hr-HR" sz="2000" b="1" dirty="0">
              <a:latin typeface="+mj-lt"/>
            </a:endParaRPr>
          </a:p>
          <a:p>
            <a:pPr lvl="1">
              <a:buNone/>
            </a:pPr>
            <a:r>
              <a:rPr lang="hr-HR" sz="2000" b="1" dirty="0">
                <a:latin typeface="+mj-lt"/>
              </a:rPr>
              <a:t>                  </a:t>
            </a:r>
            <a:r>
              <a:rPr lang="hr-HR" sz="2000" b="1" dirty="0" smtClean="0">
                <a:latin typeface="+mj-lt"/>
              </a:rPr>
              <a:t>Australia</a:t>
            </a:r>
          </a:p>
          <a:p>
            <a:pPr lvl="1">
              <a:buNone/>
            </a:pPr>
            <a:endParaRPr lang="hr-HR" sz="2000" b="1" dirty="0">
              <a:latin typeface="+mj-lt"/>
            </a:endParaRPr>
          </a:p>
          <a:p>
            <a:r>
              <a:rPr lang="hr-HR" sz="1800" dirty="0" smtClean="0">
                <a:latin typeface="+mj-lt"/>
              </a:rPr>
              <a:t>Link </a:t>
            </a:r>
            <a:r>
              <a:rPr lang="hr-HR" sz="1800" dirty="0">
                <a:latin typeface="+mj-lt"/>
              </a:rPr>
              <a:t>partnerske škole: </a:t>
            </a:r>
            <a:r>
              <a:rPr lang="hr-HR" sz="1800" dirty="0" smtClean="0">
                <a:latin typeface="+mj-lt"/>
              </a:rPr>
              <a:t> http</a:t>
            </a:r>
            <a:r>
              <a:rPr lang="hr-HR" sz="1800" dirty="0">
                <a:latin typeface="+mj-lt"/>
              </a:rPr>
              <a:t>://www.marcellin.vic.edu.au/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Realizacija projekta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402016" cy="4463008"/>
          </a:xfrm>
        </p:spPr>
        <p:txBody>
          <a:bodyPr>
            <a:normAutofit fontScale="92500" lnSpcReduction="10000"/>
          </a:bodyPr>
          <a:lstStyle/>
          <a:p>
            <a:r>
              <a:rPr lang="hr-HR" sz="1800" dirty="0" smtClean="0">
                <a:latin typeface="+mj-lt"/>
              </a:rPr>
              <a:t>prezentacija o projektu </a:t>
            </a:r>
            <a:r>
              <a:rPr lang="hr-HR" sz="1800" dirty="0" err="1" smtClean="0">
                <a:latin typeface="+mj-lt"/>
              </a:rPr>
              <a:t>Straničnik</a:t>
            </a:r>
            <a:r>
              <a:rPr lang="hr-HR" sz="1800" dirty="0" smtClean="0">
                <a:latin typeface="+mj-lt"/>
              </a:rPr>
              <a:t> - knjižničarka</a:t>
            </a:r>
          </a:p>
          <a:p>
            <a:r>
              <a:rPr lang="hr-HR" sz="1800" dirty="0" smtClean="0">
                <a:latin typeface="+mj-lt"/>
              </a:rPr>
              <a:t>prezentacija o povijesti </a:t>
            </a:r>
            <a:r>
              <a:rPr lang="hr-HR" sz="1800" dirty="0" err="1" smtClean="0">
                <a:latin typeface="+mj-lt"/>
              </a:rPr>
              <a:t>straničnika</a:t>
            </a:r>
            <a:r>
              <a:rPr lang="hr-HR" sz="1800" dirty="0" smtClean="0">
                <a:latin typeface="+mj-lt"/>
              </a:rPr>
              <a:t> </a:t>
            </a:r>
            <a:r>
              <a:rPr lang="hr-HR" sz="1800" dirty="0" smtClean="0">
                <a:latin typeface="+mj-lt"/>
              </a:rPr>
              <a:t>– knjižničarka</a:t>
            </a:r>
          </a:p>
          <a:p>
            <a:pPr marL="0" indent="0">
              <a:buNone/>
            </a:pPr>
            <a:endParaRPr lang="hr-HR" sz="1800" dirty="0" smtClean="0">
              <a:latin typeface="+mj-lt"/>
            </a:endParaRPr>
          </a:p>
          <a:p>
            <a:r>
              <a:rPr lang="hr-HR" sz="1800" dirty="0" smtClean="0">
                <a:latin typeface="+mj-lt"/>
              </a:rPr>
              <a:t>izrada prezentacije o našoj školi i učenicima – učenici 8. r.</a:t>
            </a:r>
          </a:p>
          <a:p>
            <a:r>
              <a:rPr lang="pl-PL" sz="1800" dirty="0">
                <a:latin typeface="+mj-lt"/>
              </a:rPr>
              <a:t>izrada prezentacije o Hrvatskoj – učenici 8. r</a:t>
            </a:r>
            <a:r>
              <a:rPr lang="pl-PL" sz="1800" dirty="0" smtClean="0">
                <a:latin typeface="+mj-lt"/>
              </a:rPr>
              <a:t>.</a:t>
            </a:r>
            <a:endParaRPr lang="hr-HR" sz="1800" dirty="0" smtClean="0">
              <a:latin typeface="+mj-lt"/>
            </a:endParaRPr>
          </a:p>
          <a:p>
            <a:r>
              <a:rPr lang="hr-HR" sz="1800" dirty="0">
                <a:latin typeface="+mj-lt"/>
              </a:rPr>
              <a:t>prikupljanje prospekata o zavičaju, županiji i Hrvatskoj od </a:t>
            </a:r>
            <a:r>
              <a:rPr lang="hr-HR" sz="1800" dirty="0" smtClean="0">
                <a:latin typeface="+mj-lt"/>
              </a:rPr>
              <a:t>TZ</a:t>
            </a:r>
          </a:p>
          <a:p>
            <a:r>
              <a:rPr lang="hr-HR" sz="1800" dirty="0" smtClean="0">
                <a:latin typeface="+mj-lt"/>
              </a:rPr>
              <a:t>izrada </a:t>
            </a:r>
            <a:r>
              <a:rPr lang="hr-HR" sz="1800" dirty="0" err="1" smtClean="0">
                <a:latin typeface="+mj-lt"/>
              </a:rPr>
              <a:t>straničnika</a:t>
            </a:r>
            <a:r>
              <a:rPr lang="hr-HR" sz="1800" dirty="0" smtClean="0">
                <a:latin typeface="+mj-lt"/>
              </a:rPr>
              <a:t> – učenici 8. r., knjižničarka i učiteljica engleskog </a:t>
            </a:r>
            <a:r>
              <a:rPr lang="hr-HR" sz="1800" dirty="0" smtClean="0">
                <a:latin typeface="+mj-lt"/>
              </a:rPr>
              <a:t>jezika</a:t>
            </a:r>
          </a:p>
          <a:p>
            <a:pPr marL="0" indent="0">
              <a:buNone/>
            </a:pPr>
            <a:endParaRPr lang="hr-HR" sz="1800" dirty="0" smtClean="0">
              <a:latin typeface="+mj-lt"/>
            </a:endParaRPr>
          </a:p>
          <a:p>
            <a:r>
              <a:rPr lang="hr-HR" sz="1800" dirty="0" smtClean="0">
                <a:latin typeface="+mj-lt"/>
              </a:rPr>
              <a:t>poslati naše </a:t>
            </a:r>
            <a:r>
              <a:rPr lang="hr-HR" sz="1800" dirty="0" err="1" smtClean="0">
                <a:latin typeface="+mj-lt"/>
              </a:rPr>
              <a:t>straničnike</a:t>
            </a:r>
            <a:r>
              <a:rPr lang="hr-HR" sz="1800" dirty="0" smtClean="0">
                <a:latin typeface="+mj-lt"/>
              </a:rPr>
              <a:t> u Australiju i čekati </a:t>
            </a:r>
            <a:r>
              <a:rPr lang="hr-HR" sz="1800" dirty="0" err="1" smtClean="0">
                <a:latin typeface="+mj-lt"/>
              </a:rPr>
              <a:t>straničnike</a:t>
            </a:r>
            <a:r>
              <a:rPr lang="hr-HR" sz="1800" dirty="0" smtClean="0">
                <a:latin typeface="+mj-lt"/>
              </a:rPr>
              <a:t> škole partnera</a:t>
            </a:r>
            <a:endParaRPr lang="hr-HR" sz="1800" dirty="0" smtClean="0">
              <a:latin typeface="+mj-lt"/>
            </a:endParaRPr>
          </a:p>
          <a:p>
            <a:pPr marL="0" indent="0">
              <a:buNone/>
            </a:pPr>
            <a:endParaRPr lang="hr-HR" sz="1800" dirty="0" smtClean="0">
              <a:latin typeface="+mj-lt"/>
            </a:endParaRPr>
          </a:p>
          <a:p>
            <a:r>
              <a:rPr lang="hr-HR" sz="1800" dirty="0">
                <a:latin typeface="+mj-lt"/>
              </a:rPr>
              <a:t>prezentacija o državi Viktoriji, Australija – knjižničarka i učiteljica engleskog </a:t>
            </a:r>
            <a:r>
              <a:rPr lang="hr-HR" sz="1800" dirty="0" smtClean="0">
                <a:latin typeface="+mj-lt"/>
              </a:rPr>
              <a:t>jezika</a:t>
            </a:r>
          </a:p>
          <a:p>
            <a:r>
              <a:rPr lang="hr-HR" sz="1800" dirty="0" smtClean="0">
                <a:latin typeface="+mj-lt"/>
              </a:rPr>
              <a:t>prezentacija </a:t>
            </a:r>
            <a:r>
              <a:rPr lang="hr-HR" sz="1800" dirty="0">
                <a:latin typeface="+mj-lt"/>
              </a:rPr>
              <a:t>o australskoj školi </a:t>
            </a:r>
            <a:r>
              <a:rPr lang="hr-HR" sz="1800" dirty="0" err="1">
                <a:latin typeface="+mj-lt"/>
              </a:rPr>
              <a:t>Marcellin</a:t>
            </a:r>
            <a:r>
              <a:rPr lang="hr-HR" sz="1800" dirty="0">
                <a:latin typeface="+mj-lt"/>
              </a:rPr>
              <a:t> </a:t>
            </a:r>
            <a:r>
              <a:rPr lang="hr-HR" sz="1800" dirty="0" err="1" smtClean="0">
                <a:latin typeface="+mj-lt"/>
              </a:rPr>
              <a:t>College</a:t>
            </a:r>
            <a:r>
              <a:rPr lang="hr-HR" sz="1800" dirty="0">
                <a:latin typeface="+mj-lt"/>
              </a:rPr>
              <a:t> – knjižničarka i učiteljica engleskog jezika</a:t>
            </a:r>
          </a:p>
          <a:p>
            <a:endParaRPr lang="hr-HR" sz="2000" dirty="0" smtClean="0">
              <a:latin typeface="+mj-lt"/>
            </a:endParaRPr>
          </a:p>
          <a:p>
            <a:endParaRPr lang="hr-HR" sz="2000" dirty="0" smtClean="0">
              <a:latin typeface="+mj-lt"/>
            </a:endParaRPr>
          </a:p>
          <a:p>
            <a:endParaRPr lang="hr-HR" sz="2000" dirty="0" smtClean="0">
              <a:latin typeface="+mj-lt"/>
            </a:endParaRPr>
          </a:p>
          <a:p>
            <a:endParaRPr lang="hr-HR" sz="2000" dirty="0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77809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Realizacija projekta - izrada </a:t>
            </a:r>
            <a:r>
              <a:rPr lang="hr-HR" dirty="0" err="1" smtClean="0"/>
              <a:t>straničnika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848872" cy="4895056"/>
          </a:xfrm>
        </p:spPr>
        <p:txBody>
          <a:bodyPr/>
          <a:lstStyle/>
          <a:p>
            <a:r>
              <a:rPr lang="hr-HR" sz="2000" dirty="0" smtClean="0">
                <a:latin typeface="+mj-lt"/>
              </a:rPr>
              <a:t>likovna tehnika: masne boje</a:t>
            </a:r>
          </a:p>
          <a:p>
            <a:r>
              <a:rPr lang="hr-HR" sz="2000" dirty="0" smtClean="0">
                <a:latin typeface="+mj-lt"/>
              </a:rPr>
              <a:t>motiv: znamenitosti RH i znamenite osobe RH</a:t>
            </a:r>
          </a:p>
          <a:p>
            <a:r>
              <a:rPr lang="hr-HR" sz="2000" dirty="0" smtClean="0">
                <a:latin typeface="+mj-lt"/>
              </a:rPr>
              <a:t>TEMA</a:t>
            </a:r>
            <a:r>
              <a:rPr lang="hr-HR" sz="2000" dirty="0">
                <a:latin typeface="+mj-lt"/>
              </a:rPr>
              <a:t> </a:t>
            </a:r>
            <a:r>
              <a:rPr lang="hr-HR" sz="2000" dirty="0" smtClean="0">
                <a:latin typeface="+mj-lt"/>
              </a:rPr>
              <a:t>- </a:t>
            </a:r>
            <a:r>
              <a:rPr lang="hr-HR" sz="3200" b="1" dirty="0" smtClean="0">
                <a:solidFill>
                  <a:srgbClr val="C00000"/>
                </a:solidFill>
                <a:latin typeface="+mj-lt"/>
              </a:rPr>
              <a:t>Tvoja knjižnica: centrala za mape uma</a:t>
            </a:r>
          </a:p>
          <a:p>
            <a:pPr lvl="0">
              <a:buClr>
                <a:srgbClr val="D34817"/>
              </a:buClr>
            </a:pPr>
            <a:r>
              <a:rPr lang="hr-HR" sz="2000" dirty="0">
                <a:solidFill>
                  <a:prstClr val="black"/>
                </a:solidFill>
                <a:latin typeface="Franklin Gothic Book"/>
              </a:rPr>
              <a:t>na poleđini </a:t>
            </a:r>
            <a:r>
              <a:rPr lang="hr-HR" sz="2000" dirty="0" err="1">
                <a:solidFill>
                  <a:prstClr val="black"/>
                </a:solidFill>
                <a:latin typeface="Franklin Gothic Book"/>
              </a:rPr>
              <a:t>straničnika</a:t>
            </a:r>
            <a:r>
              <a:rPr lang="hr-HR" sz="2000" dirty="0">
                <a:solidFill>
                  <a:prstClr val="black"/>
                </a:solidFill>
                <a:latin typeface="Franklin Gothic Book"/>
              </a:rPr>
              <a:t> je umna mapa vezana uz motiv na </a:t>
            </a:r>
            <a:r>
              <a:rPr lang="hr-HR" sz="2000" dirty="0" err="1">
                <a:solidFill>
                  <a:prstClr val="black"/>
                </a:solidFill>
                <a:latin typeface="Franklin Gothic Book"/>
              </a:rPr>
              <a:t>straničniku</a:t>
            </a:r>
            <a:r>
              <a:rPr lang="hr-HR" sz="2000" dirty="0">
                <a:solidFill>
                  <a:prstClr val="black"/>
                </a:solidFill>
                <a:latin typeface="Franklin Gothic Book"/>
              </a:rPr>
              <a:t> na engleskom jeziku</a:t>
            </a:r>
          </a:p>
          <a:p>
            <a:endParaRPr lang="hr-HR" sz="3200" dirty="0" smtClean="0">
              <a:solidFill>
                <a:srgbClr val="C00000"/>
              </a:solidFill>
              <a:latin typeface="+mj-lt"/>
            </a:endParaRPr>
          </a:p>
          <a:p>
            <a:endParaRPr lang="hr-HR" dirty="0">
              <a:latin typeface="+mj-lt"/>
            </a:endParaRPr>
          </a:p>
        </p:txBody>
      </p:sp>
      <p:pic>
        <p:nvPicPr>
          <p:cNvPr id="4" name="Slika 3" descr="ISLM2014_bookmark-107x3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3322400" y="1829314"/>
            <a:ext cx="2172961" cy="609241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pital">
  <a:themeElements>
    <a:clrScheme name="Kapital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Kapital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pita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94</TotalTime>
  <Words>284</Words>
  <Application>Microsoft Office PowerPoint</Application>
  <PresentationFormat>Prikaz na zaslonu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Kapital</vt:lpstr>
      <vt:lpstr>Projekt Straničnik</vt:lpstr>
      <vt:lpstr>Projekt Straničnik</vt:lpstr>
      <vt:lpstr>MEĐUNARODNI  MJESEC ŠKOLSKIH KNJIŽNICA</vt:lpstr>
      <vt:lpstr>CILJ PROJEKTA</vt:lpstr>
      <vt:lpstr>Kako smo se uključili?</vt:lpstr>
      <vt:lpstr>Realizacija projekta</vt:lpstr>
      <vt:lpstr>Realizacija projekta - izrada straničnika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Straničnik</dc:title>
  <dc:creator>Knjižnica</dc:creator>
  <cp:lastModifiedBy>Knjižnica</cp:lastModifiedBy>
  <cp:revision>36</cp:revision>
  <dcterms:created xsi:type="dcterms:W3CDTF">2014-10-16T10:50:46Z</dcterms:created>
  <dcterms:modified xsi:type="dcterms:W3CDTF">2015-06-10T07:36:24Z</dcterms:modified>
</cp:coreProperties>
</file>