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70" r:id="rId9"/>
    <p:sldId id="263" r:id="rId10"/>
    <p:sldId id="269" r:id="rId11"/>
    <p:sldId id="264" r:id="rId12"/>
    <p:sldId id="266" r:id="rId13"/>
    <p:sldId id="267" r:id="rId14"/>
    <p:sldId id="268" r:id="rId1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8" autoAdjust="0"/>
    <p:restoredTop sz="94660"/>
  </p:normalViewPr>
  <p:slideViewPr>
    <p:cSldViewPr>
      <p:cViewPr>
        <p:scale>
          <a:sx n="76" d="100"/>
          <a:sy n="76" d="100"/>
        </p:scale>
        <p:origin x="-113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28734A7-2515-4695-B834-9860E9B69C52}" type="datetimeFigureOut">
              <a:rPr lang="hr-HR" smtClean="0"/>
              <a:t>18.12.2017.</a:t>
            </a:fld>
            <a:endParaRPr lang="hr-H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hr-H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D64E899-708E-4D61-BAC9-6E470FB845E4}" type="slidenum">
              <a:rPr lang="hr-HR" smtClean="0"/>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8734A7-2515-4695-B834-9860E9B69C52}" type="datetimeFigureOut">
              <a:rPr lang="hr-HR" smtClean="0"/>
              <a:t>18.12.2017.</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FD64E899-708E-4D61-BAC9-6E470FB845E4}"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28734A7-2515-4695-B834-9860E9B69C52}" type="datetimeFigureOut">
              <a:rPr lang="hr-HR" smtClean="0"/>
              <a:t>18.12.2017.</a:t>
            </a:fld>
            <a:endParaRPr lang="hr-H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hr-H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D64E899-708E-4D61-BAC9-6E470FB845E4}"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8734A7-2515-4695-B834-9860E9B69C52}" type="datetimeFigureOut">
              <a:rPr lang="hr-HR" smtClean="0"/>
              <a:t>18.12.2017.</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FD64E899-708E-4D61-BAC9-6E470FB845E4}"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28734A7-2515-4695-B834-9860E9B69C52}" type="datetimeFigureOut">
              <a:rPr lang="hr-HR" smtClean="0"/>
              <a:t>18.12.2017.</a:t>
            </a:fld>
            <a:endParaRPr lang="hr-H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hr-H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FD64E899-708E-4D61-BAC9-6E470FB845E4}" type="slidenum">
              <a:rPr lang="hr-HR" smtClean="0"/>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28734A7-2515-4695-B834-9860E9B69C52}" type="datetimeFigureOut">
              <a:rPr lang="hr-HR" smtClean="0"/>
              <a:t>18.12.2017.</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FD64E899-708E-4D61-BAC9-6E470FB845E4}"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28734A7-2515-4695-B834-9860E9B69C52}" type="datetimeFigureOut">
              <a:rPr lang="hr-HR" smtClean="0"/>
              <a:t>18.12.2017.</a:t>
            </a:fld>
            <a:endParaRPr lang="hr-HR"/>
          </a:p>
        </p:txBody>
      </p:sp>
      <p:sp>
        <p:nvSpPr>
          <p:cNvPr id="8" name="Footer Placeholder 7"/>
          <p:cNvSpPr>
            <a:spLocks noGrp="1"/>
          </p:cNvSpPr>
          <p:nvPr>
            <p:ph type="ftr" sz="quarter" idx="11"/>
          </p:nvPr>
        </p:nvSpPr>
        <p:spPr/>
        <p:txBody>
          <a:bodyPr/>
          <a:lstStyle>
            <a:extLst/>
          </a:lstStyle>
          <a:p>
            <a:endParaRPr lang="hr-HR"/>
          </a:p>
        </p:txBody>
      </p:sp>
      <p:sp>
        <p:nvSpPr>
          <p:cNvPr id="9" name="Slide Number Placeholder 8"/>
          <p:cNvSpPr>
            <a:spLocks noGrp="1"/>
          </p:cNvSpPr>
          <p:nvPr>
            <p:ph type="sldNum" sz="quarter" idx="12"/>
          </p:nvPr>
        </p:nvSpPr>
        <p:spPr/>
        <p:txBody>
          <a:bodyPr/>
          <a:lstStyle>
            <a:extLst/>
          </a:lstStyle>
          <a:p>
            <a:fld id="{FD64E899-708E-4D61-BAC9-6E470FB845E4}"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28734A7-2515-4695-B834-9860E9B69C52}" type="datetimeFigureOut">
              <a:rPr lang="hr-HR" smtClean="0"/>
              <a:t>18.12.2017.</a:t>
            </a:fld>
            <a:endParaRPr lang="hr-HR"/>
          </a:p>
        </p:txBody>
      </p:sp>
      <p:sp>
        <p:nvSpPr>
          <p:cNvPr id="4" name="Footer Placeholder 3"/>
          <p:cNvSpPr>
            <a:spLocks noGrp="1"/>
          </p:cNvSpPr>
          <p:nvPr>
            <p:ph type="ftr" sz="quarter" idx="11"/>
          </p:nvPr>
        </p:nvSpPr>
        <p:spPr/>
        <p:txBody>
          <a:bodyPr/>
          <a:lstStyle>
            <a:extLst/>
          </a:lstStyle>
          <a:p>
            <a:endParaRPr lang="hr-HR"/>
          </a:p>
        </p:txBody>
      </p:sp>
      <p:sp>
        <p:nvSpPr>
          <p:cNvPr id="5" name="Slide Number Placeholder 4"/>
          <p:cNvSpPr>
            <a:spLocks noGrp="1"/>
          </p:cNvSpPr>
          <p:nvPr>
            <p:ph type="sldNum" sz="quarter" idx="12"/>
          </p:nvPr>
        </p:nvSpPr>
        <p:spPr/>
        <p:txBody>
          <a:bodyPr/>
          <a:lstStyle>
            <a:extLst/>
          </a:lstStyle>
          <a:p>
            <a:fld id="{FD64E899-708E-4D61-BAC9-6E470FB845E4}"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28734A7-2515-4695-B834-9860E9B69C52}" type="datetimeFigureOut">
              <a:rPr lang="hr-HR" smtClean="0"/>
              <a:t>18.12.2017.</a:t>
            </a:fld>
            <a:endParaRPr lang="hr-H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hr-HR"/>
          </a:p>
        </p:txBody>
      </p:sp>
      <p:sp>
        <p:nvSpPr>
          <p:cNvPr id="4" name="Slide Number Placeholder 3"/>
          <p:cNvSpPr>
            <a:spLocks noGrp="1"/>
          </p:cNvSpPr>
          <p:nvPr>
            <p:ph type="sldNum" sz="quarter" idx="12"/>
          </p:nvPr>
        </p:nvSpPr>
        <p:spPr/>
        <p:txBody>
          <a:bodyPr/>
          <a:lstStyle>
            <a:extLst/>
          </a:lstStyle>
          <a:p>
            <a:fld id="{FD64E899-708E-4D61-BAC9-6E470FB845E4}"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28734A7-2515-4695-B834-9860E9B69C52}" type="datetimeFigureOut">
              <a:rPr lang="hr-HR" smtClean="0"/>
              <a:t>18.12.2017.</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FD64E899-708E-4D61-BAC9-6E470FB845E4}"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28734A7-2515-4695-B834-9860E9B69C52}" type="datetimeFigureOut">
              <a:rPr lang="hr-HR" smtClean="0"/>
              <a:t>18.12.2017.</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FD64E899-708E-4D61-BAC9-6E470FB845E4}" type="slidenum">
              <a:rPr lang="hr-HR" smtClean="0"/>
              <a:t>‹#›</a:t>
            </a:fld>
            <a:endParaRPr lang="hr-H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28734A7-2515-4695-B834-9860E9B69C52}" type="datetimeFigureOut">
              <a:rPr lang="hr-HR" smtClean="0"/>
              <a:t>18.12.2017.</a:t>
            </a:fld>
            <a:endParaRPr lang="hr-H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hr-H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D64E899-708E-4D61-BAC9-6E470FB845E4}"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t>Zaštita dječjih prava</a:t>
            </a:r>
            <a:endParaRPr lang="hr-HR" dirty="0"/>
          </a:p>
        </p:txBody>
      </p:sp>
      <p:pic>
        <p:nvPicPr>
          <p:cNvPr id="1026" name="Picture 2" descr="Povezana sl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3816"/>
            <a:ext cx="8460432" cy="7396360"/>
          </a:xfrm>
          <a:prstGeom prst="rect">
            <a:avLst/>
          </a:prstGeom>
          <a:noFill/>
          <a:extLst>
            <a:ext uri="{909E8E84-426E-40DD-AFC4-6F175D3DCCD1}">
              <a14:hiddenFill xmlns:a14="http://schemas.microsoft.com/office/drawing/2010/main">
                <a:solidFill>
                  <a:srgbClr val="FFFFFF"/>
                </a:solidFill>
              </a14:hiddenFill>
            </a:ext>
          </a:extLst>
        </p:spPr>
      </p:pic>
      <p:sp>
        <p:nvSpPr>
          <p:cNvPr id="3" name="Podnaslov 2"/>
          <p:cNvSpPr>
            <a:spLocks noGrp="1"/>
          </p:cNvSpPr>
          <p:nvPr>
            <p:ph type="subTitle" idx="1"/>
          </p:nvPr>
        </p:nvSpPr>
        <p:spPr>
          <a:xfrm>
            <a:off x="1331640" y="3539864"/>
            <a:ext cx="5616624" cy="1101248"/>
          </a:xfrm>
        </p:spPr>
        <p:txBody>
          <a:bodyPr/>
          <a:lstStyle/>
          <a:p>
            <a:r>
              <a:rPr lang="hr-HR" b="1" i="1" dirty="0" smtClean="0">
                <a:effectLst>
                  <a:outerShdw blurRad="38100" dist="38100" dir="2700000" algn="tl">
                    <a:srgbClr val="000000">
                      <a:alpha val="43137"/>
                    </a:srgbClr>
                  </a:outerShdw>
                </a:effectLst>
              </a:rPr>
              <a:t>Ankica </a:t>
            </a:r>
            <a:r>
              <a:rPr lang="hr-HR" b="1" i="1" dirty="0" err="1" smtClean="0">
                <a:effectLst>
                  <a:outerShdw blurRad="38100" dist="38100" dir="2700000" algn="tl">
                    <a:srgbClr val="000000">
                      <a:alpha val="43137"/>
                    </a:srgbClr>
                  </a:outerShdw>
                </a:effectLst>
              </a:rPr>
              <a:t>Rakas</a:t>
            </a:r>
            <a:r>
              <a:rPr lang="hr-HR" b="1" i="1" dirty="0" smtClean="0">
                <a:effectLst>
                  <a:outerShdw blurRad="38100" dist="38100" dir="2700000" algn="tl">
                    <a:srgbClr val="000000">
                      <a:alpha val="43137"/>
                    </a:srgbClr>
                  </a:outerShdw>
                </a:effectLst>
              </a:rPr>
              <a:t>-Drljan,pedagoginja</a:t>
            </a:r>
            <a:endParaRPr lang="hr-HR" b="1" i="1" dirty="0">
              <a:effectLst>
                <a:outerShdw blurRad="38100" dist="38100" dir="2700000" algn="tl">
                  <a:srgbClr val="000000">
                    <a:alpha val="43137"/>
                  </a:srgbClr>
                </a:outerShdw>
              </a:effectLst>
            </a:endParaRPr>
          </a:p>
        </p:txBody>
      </p:sp>
      <p:sp>
        <p:nvSpPr>
          <p:cNvPr id="4" name="TextBox 3"/>
          <p:cNvSpPr txBox="1"/>
          <p:nvPr/>
        </p:nvSpPr>
        <p:spPr>
          <a:xfrm>
            <a:off x="2843808" y="1844824"/>
            <a:ext cx="3744416" cy="1323439"/>
          </a:xfrm>
          <a:prstGeom prst="rect">
            <a:avLst/>
          </a:prstGeom>
          <a:noFill/>
        </p:spPr>
        <p:txBody>
          <a:bodyPr wrap="square" rtlCol="0">
            <a:spAutoFit/>
          </a:bodyPr>
          <a:lstStyle/>
          <a:p>
            <a:r>
              <a:rPr lang="hr-HR" sz="4000" b="1" dirty="0">
                <a:ln w="18415" cmpd="sng">
                  <a:solidFill>
                    <a:schemeClr val="tx2"/>
                  </a:solidFill>
                  <a:prstDash val="solid"/>
                </a:ln>
                <a:solidFill>
                  <a:schemeClr val="tx2"/>
                </a:solidFill>
                <a:effectLst>
                  <a:outerShdw blurRad="63500" dir="3600000" algn="tl" rotWithShape="0">
                    <a:srgbClr val="000000">
                      <a:alpha val="70000"/>
                    </a:srgbClr>
                  </a:outerShdw>
                </a:effectLst>
              </a:rPr>
              <a:t>Zaštita dječjih prava</a:t>
            </a:r>
          </a:p>
        </p:txBody>
      </p:sp>
    </p:spTree>
    <p:extLst>
      <p:ext uri="{BB962C8B-B14F-4D97-AF65-F5344CB8AC3E}">
        <p14:creationId xmlns:p14="http://schemas.microsoft.com/office/powerpoint/2010/main" val="146277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7372672" cy="5835048"/>
          </a:xfrm>
        </p:spPr>
        <p:txBody>
          <a:bodyPr/>
          <a:lstStyle/>
          <a:p>
            <a:pPr>
              <a:buFontTx/>
              <a:buChar char="-"/>
            </a:pPr>
            <a:r>
              <a:rPr lang="hr-HR" sz="2800" dirty="0"/>
              <a:t>Poticanje djece na toleranciju i solidarnost s drugima</a:t>
            </a:r>
          </a:p>
          <a:p>
            <a:pPr>
              <a:buFontTx/>
              <a:buChar char="-"/>
            </a:pPr>
            <a:r>
              <a:rPr lang="hr-HR" sz="2800" dirty="0"/>
              <a:t>Prihvaćanje različitosti i uvažavanje drugih i drugačijih</a:t>
            </a:r>
          </a:p>
          <a:p>
            <a:pPr>
              <a:buFontTx/>
              <a:buChar char="-"/>
            </a:pPr>
            <a:r>
              <a:rPr lang="hr-HR" sz="2800" dirty="0"/>
              <a:t>Mirno rješavanje sukoba</a:t>
            </a:r>
          </a:p>
          <a:p>
            <a:pPr>
              <a:buFontTx/>
              <a:buChar char="-"/>
            </a:pPr>
            <a:r>
              <a:rPr lang="hr-HR" sz="2800" dirty="0"/>
              <a:t>Humanitarne </a:t>
            </a:r>
            <a:r>
              <a:rPr lang="hr-HR" sz="2800" dirty="0" smtClean="0"/>
              <a:t>aktivnosti</a:t>
            </a:r>
          </a:p>
          <a:p>
            <a:pPr marL="0" indent="0">
              <a:buNone/>
            </a:pPr>
            <a:endParaRPr lang="hr-H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12548"/>
            <a:ext cx="3419872" cy="170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Slikovni rezultat za dječja solidarn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51504"/>
            <a:ext cx="3864835" cy="180649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0376" y="4621103"/>
            <a:ext cx="3365104" cy="221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575" y="2243041"/>
            <a:ext cx="2483084" cy="233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45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4104"/>
                                        </p:tgtEl>
                                        <p:attrNameLst>
                                          <p:attrName>style.visibility</p:attrName>
                                        </p:attrNameLst>
                                      </p:cBhvr>
                                      <p:to>
                                        <p:strVal val="visible"/>
                                      </p:to>
                                    </p:set>
                                    <p:anim calcmode="lin" valueType="num">
                                      <p:cBhvr additive="base">
                                        <p:cTn id="28" dur="500" fill="hold"/>
                                        <p:tgtEl>
                                          <p:spTgt spid="4104"/>
                                        </p:tgtEl>
                                        <p:attrNameLst>
                                          <p:attrName>ppt_x</p:attrName>
                                        </p:attrNameLst>
                                      </p:cBhvr>
                                      <p:tavLst>
                                        <p:tav tm="0">
                                          <p:val>
                                            <p:strVal val="#ppt_x"/>
                                          </p:val>
                                        </p:tav>
                                        <p:tav tm="100000">
                                          <p:val>
                                            <p:strVal val="#ppt_x"/>
                                          </p:val>
                                        </p:tav>
                                      </p:tavLst>
                                    </p:anim>
                                    <p:anim calcmode="lin" valueType="num">
                                      <p:cBhvr additive="base">
                                        <p:cTn id="29"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6" presetID="1" presetClass="entr" presetSubtype="0" fill="hold" nodeType="withEffect">
                                  <p:stCondLst>
                                    <p:cond delay="0"/>
                                  </p:stCondLst>
                                  <p:childTnLst>
                                    <p:set>
                                      <p:cBhvr>
                                        <p:cTn id="37" dur="1" fill="hold">
                                          <p:stCondLst>
                                            <p:cond delay="0"/>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Škola mora biti sigurno mjesto za svakog učenika</a:t>
            </a:r>
            <a:endParaRPr lang="hr-HR" dirty="0"/>
          </a:p>
        </p:txBody>
      </p:sp>
      <p:sp>
        <p:nvSpPr>
          <p:cNvPr id="3" name="Rezervirano mjesto sadržaja 2"/>
          <p:cNvSpPr>
            <a:spLocks noGrp="1"/>
          </p:cNvSpPr>
          <p:nvPr>
            <p:ph idx="1"/>
          </p:nvPr>
        </p:nvSpPr>
        <p:spPr/>
        <p:txBody>
          <a:bodyPr>
            <a:normAutofit fontScale="25000" lnSpcReduction="20000"/>
          </a:bodyPr>
          <a:lstStyle/>
          <a:p>
            <a:pPr marL="0" indent="0">
              <a:buNone/>
            </a:pPr>
            <a:r>
              <a:rPr lang="hr-HR" sz="9600" b="1" i="1" dirty="0" smtClean="0">
                <a:solidFill>
                  <a:schemeClr val="tx2">
                    <a:lumMod val="75000"/>
                  </a:schemeClr>
                </a:solidFill>
              </a:rPr>
              <a:t>Što možemo učiniti na poboljšanju odgojno-obrazovnog procesa i školskog ozračja?</a:t>
            </a:r>
          </a:p>
          <a:p>
            <a:pPr marL="0" indent="0">
              <a:buNone/>
            </a:pPr>
            <a:endParaRPr lang="hr-HR" sz="5600" i="1" dirty="0" smtClean="0"/>
          </a:p>
          <a:p>
            <a:pPr marL="0" indent="0">
              <a:buNone/>
            </a:pPr>
            <a:r>
              <a:rPr lang="hr-HR" sz="7200" dirty="0" smtClean="0"/>
              <a:t>-</a:t>
            </a:r>
            <a:r>
              <a:rPr lang="hr-HR" sz="8000" dirty="0" smtClean="0"/>
              <a:t>pružati djeci informacije o svim važnim pitanjima za učenika i njegovo obrazovanje,</a:t>
            </a:r>
          </a:p>
          <a:p>
            <a:pPr marL="0" indent="0">
              <a:buNone/>
            </a:pPr>
            <a:r>
              <a:rPr lang="hr-HR" sz="8000" dirty="0" smtClean="0"/>
              <a:t>-</a:t>
            </a:r>
            <a:r>
              <a:rPr lang="hr-HR" sz="8000" dirty="0"/>
              <a:t>p</a:t>
            </a:r>
            <a:r>
              <a:rPr lang="hr-HR" sz="8000" dirty="0" smtClean="0"/>
              <a:t>ružiti pomoć i podršku od strane učitelja i drugih učenika,</a:t>
            </a:r>
          </a:p>
          <a:p>
            <a:pPr marL="0" indent="0">
              <a:buNone/>
            </a:pPr>
            <a:r>
              <a:rPr lang="hr-HR" sz="8000" dirty="0" smtClean="0"/>
              <a:t>-uvažavati mišljenja učenika,</a:t>
            </a:r>
          </a:p>
          <a:p>
            <a:pPr marL="0" indent="0">
              <a:buNone/>
            </a:pPr>
            <a:r>
              <a:rPr lang="hr-HR" sz="8000" dirty="0" smtClean="0"/>
              <a:t>-ozbiljno uvažiti pritužbu na doživljaj nepravde, neugode,na ocjenu, na higijenske uvjete i sl.</a:t>
            </a:r>
          </a:p>
          <a:p>
            <a:pPr marL="0" indent="0">
              <a:buNone/>
            </a:pPr>
            <a:r>
              <a:rPr lang="hr-HR" sz="8000" dirty="0" smtClean="0"/>
              <a:t>-zaštititi djecu od svih oblika zlostavljanja od strane drugih učenika ili odraslih te zanemarivanja i izrabljivanja, povrede privatnosti,</a:t>
            </a:r>
          </a:p>
          <a:p>
            <a:pPr marL="0" indent="0">
              <a:buNone/>
            </a:pPr>
            <a:r>
              <a:rPr lang="hr-HR" sz="8000" dirty="0" smtClean="0"/>
              <a:t>-uključiti učenike u donošenje školskih pravila/kućnog reda,</a:t>
            </a:r>
          </a:p>
          <a:p>
            <a:pPr marL="0" indent="0">
              <a:buNone/>
            </a:pPr>
            <a:r>
              <a:rPr lang="hr-HR" sz="8000" dirty="0" smtClean="0"/>
              <a:t>-uključiti učenike u osmišljavanje i uređenje školskog okoliša/igrališta</a:t>
            </a:r>
          </a:p>
          <a:p>
            <a:pPr marL="0" indent="0">
              <a:buNone/>
            </a:pPr>
            <a:r>
              <a:rPr lang="hr-HR" sz="8000" dirty="0" smtClean="0"/>
              <a:t> </a:t>
            </a:r>
          </a:p>
          <a:p>
            <a:pPr marL="0" indent="0">
              <a:buNone/>
            </a:pPr>
            <a:endParaRPr lang="hr-HR" dirty="0"/>
          </a:p>
        </p:txBody>
      </p:sp>
    </p:spTree>
    <p:extLst>
      <p:ext uri="{BB962C8B-B14F-4D97-AF65-F5344CB8AC3E}">
        <p14:creationId xmlns:p14="http://schemas.microsoft.com/office/powerpoint/2010/main" val="296199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Nekoliko važnih pitanja…</a:t>
            </a:r>
            <a:endParaRPr lang="hr-HR" dirty="0"/>
          </a:p>
        </p:txBody>
      </p:sp>
      <p:sp>
        <p:nvSpPr>
          <p:cNvPr id="3" name="Rezervirano mjesto sadržaja 2"/>
          <p:cNvSpPr>
            <a:spLocks noGrp="1"/>
          </p:cNvSpPr>
          <p:nvPr>
            <p:ph idx="1"/>
          </p:nvPr>
        </p:nvSpPr>
        <p:spPr/>
        <p:txBody>
          <a:bodyPr>
            <a:normAutofit lnSpcReduction="10000"/>
          </a:bodyPr>
          <a:lstStyle/>
          <a:p>
            <a:r>
              <a:rPr lang="hr-HR" dirty="0"/>
              <a:t>k</a:t>
            </a:r>
            <a:r>
              <a:rPr lang="hr-HR" dirty="0" smtClean="0"/>
              <a:t>oja govore o poštivanju dječjih prava i demokratizaciji u  školi</a:t>
            </a:r>
          </a:p>
          <a:p>
            <a:pPr marL="514350" indent="-514350">
              <a:buAutoNum type="arabicPeriod"/>
            </a:pPr>
            <a:r>
              <a:rPr lang="hr-HR" sz="2000" dirty="0" smtClean="0"/>
              <a:t>Smiju li djeca u našoj školi, bez straha od posljedica, javno reći što misle?</a:t>
            </a:r>
          </a:p>
          <a:p>
            <a:pPr marL="514350" indent="-514350">
              <a:buAutoNum type="arabicPeriod"/>
            </a:pPr>
            <a:r>
              <a:rPr lang="hr-HR" sz="2000" dirty="0" smtClean="0"/>
              <a:t>Pitamo li djecu što misle o organizaciji rada u školi?</a:t>
            </a:r>
          </a:p>
          <a:p>
            <a:pPr marL="514350" indent="-514350">
              <a:buAutoNum type="arabicPeriod"/>
            </a:pPr>
            <a:r>
              <a:rPr lang="hr-HR" sz="2000" dirty="0" smtClean="0"/>
              <a:t>Znaju li učenici naše škole da imaju prava?</a:t>
            </a:r>
          </a:p>
          <a:p>
            <a:pPr marL="514350" indent="-514350">
              <a:buAutoNum type="arabicPeriod"/>
            </a:pPr>
            <a:r>
              <a:rPr lang="hr-HR" sz="2000" dirty="0" smtClean="0"/>
              <a:t>Poznaju li svoja prava i dokumente u kojima su zapisana?</a:t>
            </a:r>
          </a:p>
          <a:p>
            <a:pPr marL="514350" indent="-514350">
              <a:buAutoNum type="arabicPeriod"/>
            </a:pPr>
            <a:r>
              <a:rPr lang="hr-HR" sz="2000" dirty="0" smtClean="0"/>
              <a:t>Smiju li se učenici, na koji način i kome žaliti na neki postupak učitelja, osoblja i dr. odraslih?</a:t>
            </a:r>
          </a:p>
          <a:p>
            <a:pPr marL="514350" indent="-514350">
              <a:buAutoNum type="arabicPeriod"/>
            </a:pPr>
            <a:r>
              <a:rPr lang="hr-HR" sz="2000" dirty="0" smtClean="0"/>
              <a:t>Smiju li sami organizirati i pokrenuti akciju bez vodstva učitelja?</a:t>
            </a:r>
          </a:p>
          <a:p>
            <a:pPr marL="514350" indent="-514350">
              <a:buAutoNum type="arabicPeriod"/>
            </a:pPr>
            <a:r>
              <a:rPr lang="hr-HR" sz="2000" dirty="0" smtClean="0"/>
              <a:t>Je li netko od učitelja učeniku-cima ikada pretresao torbu ili osobne stvari?</a:t>
            </a:r>
          </a:p>
          <a:p>
            <a:pPr marL="514350" indent="-514350">
              <a:buAutoNum type="arabicPeriod"/>
            </a:pPr>
            <a:r>
              <a:rPr lang="hr-HR" sz="2000" dirty="0" smtClean="0"/>
              <a:t>Poznajemo li mi dovoljno prava djece?</a:t>
            </a:r>
          </a:p>
          <a:p>
            <a:pPr marL="514350" indent="-514350">
              <a:buAutoNum type="arabicPeriod"/>
            </a:pPr>
            <a:endParaRPr lang="hr-HR" sz="2400" dirty="0"/>
          </a:p>
        </p:txBody>
      </p:sp>
    </p:spTree>
    <p:extLst>
      <p:ext uri="{BB962C8B-B14F-4D97-AF65-F5344CB8AC3E}">
        <p14:creationId xmlns:p14="http://schemas.microsoft.com/office/powerpoint/2010/main" val="89213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smtClean="0"/>
              <a:t>Važnost  </a:t>
            </a:r>
            <a:r>
              <a:rPr lang="hr-HR" dirty="0" smtClean="0"/>
              <a:t>školskog i nastavnog ozračja</a:t>
            </a:r>
            <a:endParaRPr lang="hr-HR" dirty="0"/>
          </a:p>
        </p:txBody>
      </p:sp>
      <p:sp>
        <p:nvSpPr>
          <p:cNvPr id="3" name="Rezervirano mjesto sadržaja 2"/>
          <p:cNvSpPr>
            <a:spLocks noGrp="1"/>
          </p:cNvSpPr>
          <p:nvPr>
            <p:ph idx="1"/>
          </p:nvPr>
        </p:nvSpPr>
        <p:spPr>
          <a:xfrm>
            <a:off x="467544" y="1628800"/>
            <a:ext cx="7239000" cy="4846320"/>
          </a:xfrm>
        </p:spPr>
        <p:txBody>
          <a:bodyPr>
            <a:normAutofit fontScale="92500" lnSpcReduction="20000"/>
          </a:bodyPr>
          <a:lstStyle/>
          <a:p>
            <a:pPr>
              <a:buFont typeface="Wingdings" panose="05000000000000000000" pitchFamily="2" charset="2"/>
              <a:buChar char="v"/>
            </a:pPr>
            <a:r>
              <a:rPr lang="hr-HR" dirty="0" smtClean="0">
                <a:solidFill>
                  <a:schemeClr val="tx2">
                    <a:lumMod val="75000"/>
                  </a:schemeClr>
                </a:solidFill>
              </a:rPr>
              <a:t>Svaki učitelj može si postaviti pitanja</a:t>
            </a:r>
          </a:p>
          <a:p>
            <a:pPr marL="0" indent="0">
              <a:buNone/>
            </a:pPr>
            <a:r>
              <a:rPr lang="hr-HR" dirty="0" smtClean="0"/>
              <a:t>-</a:t>
            </a:r>
            <a:r>
              <a:rPr lang="hr-HR" sz="2400" dirty="0" smtClean="0"/>
              <a:t>prihvaćam li individualitet učenika</a:t>
            </a:r>
          </a:p>
          <a:p>
            <a:pPr marL="0" indent="0">
              <a:buNone/>
            </a:pPr>
            <a:r>
              <a:rPr lang="hr-HR" sz="2400" dirty="0" smtClean="0"/>
              <a:t>-koristim li se uvredljivim izrazima</a:t>
            </a:r>
          </a:p>
          <a:p>
            <a:pPr marL="0" indent="0">
              <a:buNone/>
            </a:pPr>
            <a:r>
              <a:rPr lang="hr-HR" sz="2400" dirty="0" smtClean="0"/>
              <a:t>-pokazujem li razdražljivost i nestrpljenje</a:t>
            </a:r>
          </a:p>
          <a:p>
            <a:pPr marL="0" indent="0">
              <a:buNone/>
            </a:pPr>
            <a:r>
              <a:rPr lang="hr-HR" sz="2400" dirty="0" smtClean="0"/>
              <a:t>-pokazujem li preveliku ili </a:t>
            </a:r>
            <a:r>
              <a:rPr lang="hr-HR" sz="2400" dirty="0" err="1" smtClean="0"/>
              <a:t>premal</a:t>
            </a:r>
            <a:r>
              <a:rPr lang="en-US" sz="2400" smtClean="0"/>
              <a:t>u</a:t>
            </a:r>
            <a:r>
              <a:rPr lang="hr-HR" sz="2400" smtClean="0"/>
              <a:t> </a:t>
            </a:r>
            <a:r>
              <a:rPr lang="hr-HR" sz="2400" dirty="0" smtClean="0"/>
              <a:t>distancu prema učenicima</a:t>
            </a:r>
          </a:p>
          <a:p>
            <a:pPr marL="0" indent="0">
              <a:buNone/>
            </a:pPr>
            <a:r>
              <a:rPr lang="hr-HR" sz="2400" dirty="0" smtClean="0"/>
              <a:t>-prevladavaju li moja pesimistička ili optimistička očekivanja</a:t>
            </a:r>
          </a:p>
          <a:p>
            <a:pPr marL="0" indent="0">
              <a:buNone/>
            </a:pPr>
            <a:r>
              <a:rPr lang="hr-HR" dirty="0" smtClean="0"/>
              <a:t>-</a:t>
            </a:r>
            <a:r>
              <a:rPr lang="hr-HR" sz="2400" dirty="0" smtClean="0"/>
              <a:t>potičem li i ohrabrujem učenike</a:t>
            </a:r>
          </a:p>
          <a:p>
            <a:pPr marL="0" indent="0">
              <a:buNone/>
            </a:pPr>
            <a:r>
              <a:rPr lang="hr-HR" sz="2400" dirty="0" smtClean="0"/>
              <a:t>-dajem li učenicima dovoljno prilike da se „poprave”</a:t>
            </a:r>
          </a:p>
          <a:p>
            <a:pPr marL="0" indent="0">
              <a:buNone/>
            </a:pPr>
            <a:r>
              <a:rPr lang="hr-HR" sz="2400" dirty="0" smtClean="0"/>
              <a:t>-prožimam li nastavu humorom</a:t>
            </a:r>
          </a:p>
          <a:p>
            <a:pPr marL="0" indent="0">
              <a:buNone/>
            </a:pPr>
            <a:r>
              <a:rPr lang="hr-HR" sz="2400" dirty="0" smtClean="0"/>
              <a:t>-znam li za interese i hobije učenika</a:t>
            </a:r>
          </a:p>
          <a:p>
            <a:pPr marL="0" indent="0">
              <a:buNone/>
            </a:pPr>
            <a:r>
              <a:rPr lang="hr-HR" sz="2400" dirty="0" smtClean="0"/>
              <a:t>-znam li kako se učenici osjećaju u školi i sl.</a:t>
            </a:r>
            <a:endParaRPr lang="hr-HR" sz="2400" dirty="0"/>
          </a:p>
        </p:txBody>
      </p:sp>
    </p:spTree>
    <p:extLst>
      <p:ext uri="{BB962C8B-B14F-4D97-AF65-F5344CB8AC3E}">
        <p14:creationId xmlns:p14="http://schemas.microsoft.com/office/powerpoint/2010/main" val="32943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92896"/>
            <a:ext cx="7239000" cy="1143000"/>
          </a:xfrm>
        </p:spPr>
        <p:txBody>
          <a:bodyPr>
            <a:normAutofit/>
          </a:bodyPr>
          <a:lstStyle/>
          <a:p>
            <a:pPr algn="ctr"/>
            <a:r>
              <a:rPr lang="hr-HR" sz="7200" dirty="0" smtClean="0"/>
              <a:t>THE END</a:t>
            </a:r>
            <a:endParaRPr lang="hr-HR" sz="7200" dirty="0"/>
          </a:p>
        </p:txBody>
      </p:sp>
    </p:spTree>
    <p:extLst>
      <p:ext uri="{BB962C8B-B14F-4D97-AF65-F5344CB8AC3E}">
        <p14:creationId xmlns:p14="http://schemas.microsoft.com/office/powerpoint/2010/main" val="675251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Dječja prava (temeljni dokumenti)</a:t>
            </a:r>
            <a:endParaRPr lang="hr-HR" dirty="0"/>
          </a:p>
        </p:txBody>
      </p:sp>
      <p:sp>
        <p:nvSpPr>
          <p:cNvPr id="3" name="Rezervirano mjesto sadržaja 2"/>
          <p:cNvSpPr>
            <a:spLocks noGrp="1"/>
          </p:cNvSpPr>
          <p:nvPr>
            <p:ph idx="1"/>
          </p:nvPr>
        </p:nvSpPr>
        <p:spPr/>
        <p:txBody>
          <a:bodyPr>
            <a:normAutofit fontScale="92500" lnSpcReduction="20000"/>
          </a:bodyPr>
          <a:lstStyle/>
          <a:p>
            <a:pPr>
              <a:buFont typeface="Wingdings" panose="05000000000000000000" pitchFamily="2" charset="2"/>
              <a:buChar char="v"/>
            </a:pPr>
            <a:r>
              <a:rPr lang="hr-HR" sz="2800" dirty="0" smtClean="0"/>
              <a:t>1959. UN, Deklaracija (Povelja) o pravima djeteta</a:t>
            </a:r>
          </a:p>
          <a:p>
            <a:pPr>
              <a:buFont typeface="Wingdings" panose="05000000000000000000" pitchFamily="2" charset="2"/>
              <a:buChar char="v"/>
            </a:pPr>
            <a:r>
              <a:rPr lang="hr-HR" sz="2800" b="1" dirty="0" smtClean="0">
                <a:solidFill>
                  <a:schemeClr val="tx2">
                    <a:lumMod val="75000"/>
                  </a:schemeClr>
                </a:solidFill>
              </a:rPr>
              <a:t>1989. Konvencija o pravima djeteta usvojena na zasjedanju Opće skupštine ujedinjenih naroda, stupila na snagu 1990.</a:t>
            </a:r>
          </a:p>
          <a:p>
            <a:pPr>
              <a:buFont typeface="Wingdings" panose="05000000000000000000" pitchFamily="2" charset="2"/>
              <a:buChar char="v"/>
            </a:pPr>
            <a:r>
              <a:rPr lang="hr-HR" sz="2800" dirty="0" smtClean="0"/>
              <a:t>RH je država stranka Konvencije o pravima djeteta od 8.10.1991.</a:t>
            </a:r>
          </a:p>
          <a:p>
            <a:pPr>
              <a:buFont typeface="Wingdings" panose="05000000000000000000" pitchFamily="2" charset="2"/>
              <a:buChar char="v"/>
            </a:pPr>
            <a:r>
              <a:rPr lang="hr-HR" sz="2800" b="1" dirty="0" smtClean="0">
                <a:solidFill>
                  <a:schemeClr val="tx2">
                    <a:lumMod val="75000"/>
                  </a:schemeClr>
                </a:solidFill>
              </a:rPr>
              <a:t>Vlada RH u ožujku 2006. donijela je Nacionalni plan aktivnosti za prava i interese djece od 2006.</a:t>
            </a:r>
            <a:r>
              <a:rPr lang="en-US" sz="2800" b="1" dirty="0" smtClean="0">
                <a:solidFill>
                  <a:schemeClr val="tx2">
                    <a:lumMod val="75000"/>
                  </a:schemeClr>
                </a:solidFill>
              </a:rPr>
              <a:t> </a:t>
            </a:r>
            <a:r>
              <a:rPr lang="hr-HR" sz="2800" b="1" dirty="0" smtClean="0">
                <a:solidFill>
                  <a:schemeClr val="tx2">
                    <a:lumMod val="75000"/>
                  </a:schemeClr>
                </a:solidFill>
              </a:rPr>
              <a:t>do 2012.</a:t>
            </a:r>
          </a:p>
          <a:p>
            <a:pPr>
              <a:buFont typeface="Wingdings" panose="05000000000000000000" pitchFamily="2" charset="2"/>
              <a:buChar char="v"/>
            </a:pPr>
            <a:r>
              <a:rPr lang="hr-HR" sz="2800" dirty="0" smtClean="0"/>
              <a:t>Donesen je cijeli niz zakona, pravilnika i protokola s ciljem unapređenja kvalitete života djece u RH</a:t>
            </a:r>
            <a:endParaRPr lang="hr-HR" sz="2800" dirty="0"/>
          </a:p>
        </p:txBody>
      </p:sp>
    </p:spTree>
    <p:extLst>
      <p:ext uri="{BB962C8B-B14F-4D97-AF65-F5344CB8AC3E}">
        <p14:creationId xmlns:p14="http://schemas.microsoft.com/office/powerpoint/2010/main" val="4050936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Zašto su prava djece posebno uređena?</a:t>
            </a:r>
            <a:endParaRPr lang="hr-HR" dirty="0"/>
          </a:p>
        </p:txBody>
      </p:sp>
      <p:sp>
        <p:nvSpPr>
          <p:cNvPr id="3" name="Rezervirano mjesto sadržaja 2"/>
          <p:cNvSpPr>
            <a:spLocks noGrp="1"/>
          </p:cNvSpPr>
          <p:nvPr>
            <p:ph idx="1"/>
          </p:nvPr>
        </p:nvSpPr>
        <p:spPr/>
        <p:txBody>
          <a:bodyPr>
            <a:normAutofit/>
          </a:bodyPr>
          <a:lstStyle/>
          <a:p>
            <a:pPr>
              <a:buFont typeface="Wingdings" panose="05000000000000000000" pitchFamily="2" charset="2"/>
              <a:buChar char="v"/>
            </a:pPr>
            <a:r>
              <a:rPr lang="hr-HR" sz="2400" dirty="0" smtClean="0"/>
              <a:t>Djeca predstavljaju ranjivu skupinu koja zahtijeva posebno regulirana i naglašena prava</a:t>
            </a:r>
          </a:p>
          <a:p>
            <a:pPr>
              <a:buFont typeface="Wingdings" panose="05000000000000000000" pitchFamily="2" charset="2"/>
              <a:buChar char="v"/>
            </a:pPr>
            <a:r>
              <a:rPr lang="hr-HR" sz="2400" dirty="0" smtClean="0"/>
              <a:t>Kršenje dječjih prava i danas su katastrofalna ( eksploatacija djece, djeca vojnici , spolno zlostavljanje, trgovina)</a:t>
            </a:r>
            <a:endParaRPr lang="hr-HR" sz="24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0441"/>
            <a:ext cx="3563888" cy="435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12776"/>
            <a:ext cx="4392488" cy="560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descr="Slikovni rezultat za kršenje dječjih pra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0" y="34913"/>
            <a:ext cx="619125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456633"/>
            <a:ext cx="6156684" cy="461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0"/>
            <a:ext cx="47625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descr="C:\Users\Jelena\AppData\Local\Microsoft\Windows\INetCache\IE\0YPGXCB3\sad_face[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9050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22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tx2"/>
                                      </p:to>
                                    </p:animClr>
                                    <p:animClr clrSpc="rgb" dir="cw">
                                      <p:cBhvr>
                                        <p:cTn id="7" dur="500" fill="hold"/>
                                        <p:tgtEl>
                                          <p:spTgt spid="3">
                                            <p:txEl>
                                              <p:pRg st="0" end="0"/>
                                            </p:txEl>
                                          </p:spTgt>
                                        </p:tgtEl>
                                        <p:attrNameLst>
                                          <p:attrName>fillcolor</p:attrName>
                                        </p:attrNameLst>
                                      </p:cBhvr>
                                      <p:to>
                                        <a:schemeClr val="tx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19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19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19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20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201"/>
                                        </p:tgtEl>
                                        <p:attrNameLst>
                                          <p:attrName>style.visibility</p:attrName>
                                        </p:attrNameLst>
                                      </p:cBhvr>
                                      <p:to>
                                        <p:strVal val="visible"/>
                                      </p:to>
                                    </p:set>
                                    <p:anim calcmode="lin" valueType="num">
                                      <p:cBhvr>
                                        <p:cTn id="34" dur="500" fill="hold"/>
                                        <p:tgtEl>
                                          <p:spTgt spid="8201"/>
                                        </p:tgtEl>
                                        <p:attrNameLst>
                                          <p:attrName>ppt_w</p:attrName>
                                        </p:attrNameLst>
                                      </p:cBhvr>
                                      <p:tavLst>
                                        <p:tav tm="0">
                                          <p:val>
                                            <p:fltVal val="0"/>
                                          </p:val>
                                        </p:tav>
                                        <p:tav tm="100000">
                                          <p:val>
                                            <p:strVal val="#ppt_w"/>
                                          </p:val>
                                        </p:tav>
                                      </p:tavLst>
                                    </p:anim>
                                    <p:anim calcmode="lin" valueType="num">
                                      <p:cBhvr>
                                        <p:cTn id="35" dur="500" fill="hold"/>
                                        <p:tgtEl>
                                          <p:spTgt spid="8201"/>
                                        </p:tgtEl>
                                        <p:attrNameLst>
                                          <p:attrName>ppt_h</p:attrName>
                                        </p:attrNameLst>
                                      </p:cBhvr>
                                      <p:tavLst>
                                        <p:tav tm="0">
                                          <p:val>
                                            <p:fltVal val="0"/>
                                          </p:val>
                                        </p:tav>
                                        <p:tav tm="100000">
                                          <p:val>
                                            <p:strVal val="#ppt_h"/>
                                          </p:val>
                                        </p:tav>
                                      </p:tavLst>
                                    </p:anim>
                                    <p:animEffect transition="in" filter="fade">
                                      <p:cBhvr>
                                        <p:cTn id="36"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Što su dječja prava?</a:t>
            </a:r>
            <a:endParaRPr lang="hr-HR" dirty="0"/>
          </a:p>
        </p:txBody>
      </p:sp>
      <p:sp>
        <p:nvSpPr>
          <p:cNvPr id="3" name="Rezervirano mjesto sadržaja 2"/>
          <p:cNvSpPr>
            <a:spLocks noGrp="1"/>
          </p:cNvSpPr>
          <p:nvPr>
            <p:ph idx="1"/>
          </p:nvPr>
        </p:nvSpPr>
        <p:spPr/>
        <p:txBody>
          <a:bodyPr>
            <a:normAutofit/>
          </a:bodyPr>
          <a:lstStyle/>
          <a:p>
            <a:pPr>
              <a:buFont typeface="Wingdings" panose="05000000000000000000" pitchFamily="2" charset="2"/>
              <a:buChar char="v"/>
            </a:pPr>
            <a:r>
              <a:rPr lang="hr-HR" dirty="0" smtClean="0"/>
              <a:t> u Konvenciji UN-a zapisano je da su</a:t>
            </a:r>
            <a:r>
              <a:rPr lang="hr-HR" b="1" dirty="0" smtClean="0">
                <a:solidFill>
                  <a:schemeClr val="tx2">
                    <a:lumMod val="75000"/>
                  </a:schemeClr>
                </a:solidFill>
              </a:rPr>
              <a:t> </a:t>
            </a:r>
            <a:r>
              <a:rPr lang="hr-HR" b="1" u="sng" dirty="0" smtClean="0">
                <a:solidFill>
                  <a:schemeClr val="tx2">
                    <a:lumMod val="75000"/>
                  </a:schemeClr>
                </a:solidFill>
              </a:rPr>
              <a:t>prava nešto što svako dijete treba imati ili smije učiniti</a:t>
            </a:r>
          </a:p>
          <a:p>
            <a:pPr>
              <a:buFont typeface="Wingdings" panose="05000000000000000000" pitchFamily="2" charset="2"/>
              <a:buChar char="v"/>
            </a:pPr>
            <a:r>
              <a:rPr lang="hr-HR" dirty="0" smtClean="0"/>
              <a:t>Djetetom se smatraju svi mlađi od 18 godina</a:t>
            </a:r>
          </a:p>
          <a:p>
            <a:pPr>
              <a:buFont typeface="Wingdings" panose="05000000000000000000" pitchFamily="2" charset="2"/>
              <a:buChar char="v"/>
            </a:pPr>
            <a:r>
              <a:rPr lang="hr-HR" dirty="0" smtClean="0"/>
              <a:t>Svako dijete ima pravo bez obzira na to tko je, gdje živi,čime mu se roditelji bave,kojim jezikom priča,koje je vjere,je li dječak ili djevojčica, iz koje kulture potječe, ima li neku teškoću u razvoju, je li bogato ili siromašno. </a:t>
            </a:r>
            <a:endParaRPr lang="hr-HR" dirty="0"/>
          </a:p>
        </p:txBody>
      </p:sp>
    </p:spTree>
    <p:extLst>
      <p:ext uri="{BB962C8B-B14F-4D97-AF65-F5344CB8AC3E}">
        <p14:creationId xmlns:p14="http://schemas.microsoft.com/office/powerpoint/2010/main" val="2274755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323528" y="332656"/>
            <a:ext cx="7372672" cy="6123080"/>
          </a:xfrm>
        </p:spPr>
        <p:txBody>
          <a:bodyPr>
            <a:normAutofit/>
          </a:bodyPr>
          <a:lstStyle/>
          <a:p>
            <a:pPr>
              <a:buFont typeface="Wingdings" panose="05000000000000000000" pitchFamily="2" charset="2"/>
              <a:buChar char="v"/>
            </a:pPr>
            <a:r>
              <a:rPr lang="hr-HR" sz="2400" dirty="0" smtClean="0"/>
              <a:t> </a:t>
            </a:r>
            <a:r>
              <a:rPr lang="hr-HR" sz="2400" b="1" dirty="0" smtClean="0">
                <a:solidFill>
                  <a:schemeClr val="tx2">
                    <a:lumMod val="75000"/>
                  </a:schemeClr>
                </a:solidFill>
              </a:rPr>
              <a:t>Svi odrasli  trebaju postupati onako kako je najbolje za dijete.</a:t>
            </a:r>
          </a:p>
          <a:p>
            <a:pPr marL="0" indent="0">
              <a:buNone/>
            </a:pPr>
            <a:r>
              <a:rPr lang="hr-HR" sz="2400" dirty="0" smtClean="0"/>
              <a:t>Kada odrasli donose odluke,</a:t>
            </a:r>
            <a:r>
              <a:rPr lang="en-US" sz="2400" dirty="0" smtClean="0"/>
              <a:t> </a:t>
            </a:r>
            <a:r>
              <a:rPr lang="hr-HR" sz="2400" dirty="0" smtClean="0"/>
              <a:t>trebaju misliti na to kako će njihove odluke utjecati na djecu….</a:t>
            </a:r>
          </a:p>
          <a:p>
            <a:pPr marL="0" indent="0">
              <a:buNone/>
            </a:pPr>
            <a:r>
              <a:rPr lang="hr-HR" sz="2400" dirty="0" smtClean="0"/>
              <a:t>Obitelj ima odgovornost pomoći djetetu da nauči</a:t>
            </a:r>
          </a:p>
          <a:p>
            <a:pPr marL="0" indent="0">
              <a:buNone/>
            </a:pPr>
            <a:r>
              <a:rPr lang="hr-HR" sz="2400" dirty="0" smtClean="0"/>
              <a:t>Vlada ima odgovornost osigurati zaštitu djetetovih prava. Mora pomoći obitelji djece da zaštiti njihova prava i </a:t>
            </a:r>
            <a:r>
              <a:rPr lang="hr-HR" sz="2400" dirty="0" err="1" smtClean="0"/>
              <a:t>stv</a:t>
            </a:r>
            <a:r>
              <a:rPr lang="en-US" sz="2400" dirty="0" smtClean="0"/>
              <a:t>o</a:t>
            </a:r>
            <a:r>
              <a:rPr lang="hr-HR" sz="2400" dirty="0" err="1" smtClean="0"/>
              <a:t>ri</a:t>
            </a:r>
            <a:r>
              <a:rPr lang="hr-HR" sz="2400" dirty="0" smtClean="0"/>
              <a:t> okolinu u kojoj dijete može rasti i razvi</a:t>
            </a:r>
            <a:r>
              <a:rPr lang="en-US" sz="2400" dirty="0" err="1" smtClean="0"/>
              <a:t>jati</a:t>
            </a:r>
            <a:r>
              <a:rPr lang="hr-HR" sz="2400" dirty="0" smtClean="0"/>
              <a:t> svoje potencijale.  </a:t>
            </a:r>
          </a:p>
          <a:p>
            <a:pPr marL="0" indent="0">
              <a:buNone/>
            </a:pPr>
            <a:endParaRPr lang="hr-HR"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352" y="3873247"/>
            <a:ext cx="2135984" cy="299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162822"/>
            <a:ext cx="2448272" cy="242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16" y="4248170"/>
            <a:ext cx="3024336" cy="226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472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Sustav školstva i dječja prava…</a:t>
            </a:r>
            <a:endParaRPr lang="hr-HR" dirty="0"/>
          </a:p>
        </p:txBody>
      </p:sp>
      <p:sp>
        <p:nvSpPr>
          <p:cNvPr id="3" name="Rezervirano mjesto sadržaja 2"/>
          <p:cNvSpPr>
            <a:spLocks noGrp="1"/>
          </p:cNvSpPr>
          <p:nvPr>
            <p:ph idx="1"/>
          </p:nvPr>
        </p:nvSpPr>
        <p:spPr/>
        <p:txBody>
          <a:bodyPr>
            <a:normAutofit/>
          </a:bodyPr>
          <a:lstStyle/>
          <a:p>
            <a:pPr>
              <a:buFont typeface="Wingdings" panose="05000000000000000000" pitchFamily="2" charset="2"/>
              <a:buChar char="v"/>
            </a:pPr>
            <a:r>
              <a:rPr lang="hr-HR" dirty="0" smtClean="0"/>
              <a:t> U Konvenciji o pravima djeteta razumijevamo dvije razine prava:</a:t>
            </a:r>
          </a:p>
          <a:p>
            <a:pPr marL="0" indent="0">
              <a:buNone/>
            </a:pPr>
            <a:r>
              <a:rPr lang="hr-HR" b="1" dirty="0" smtClean="0">
                <a:solidFill>
                  <a:schemeClr val="tx2">
                    <a:lumMod val="75000"/>
                  </a:schemeClr>
                </a:solidFill>
              </a:rPr>
              <a:t>PROTEKTIVNA PRAVA – </a:t>
            </a:r>
            <a:r>
              <a:rPr lang="hr-HR" dirty="0" smtClean="0"/>
              <a:t>npr. pravo na zaštitu od zlostavljanja, na zdravstvenu zaštitu i dr.</a:t>
            </a:r>
          </a:p>
          <a:p>
            <a:pPr marL="0" indent="0">
              <a:buNone/>
            </a:pPr>
            <a:r>
              <a:rPr lang="hr-HR" b="1" dirty="0" smtClean="0">
                <a:solidFill>
                  <a:schemeClr val="tx2">
                    <a:lumMod val="75000"/>
                  </a:schemeClr>
                </a:solidFill>
              </a:rPr>
              <a:t>PARTICIPATIVNA PRAVA- </a:t>
            </a:r>
            <a:r>
              <a:rPr lang="hr-HR" dirty="0" smtClean="0"/>
              <a:t>npr. pravo na mišljenje, na slobodu mišljenja ili na slobodu okupljanja</a:t>
            </a:r>
          </a:p>
          <a:p>
            <a:pPr marL="0" indent="0">
              <a:buNone/>
            </a:pPr>
            <a:r>
              <a:rPr lang="hr-HR" b="1" i="1" dirty="0" smtClean="0"/>
              <a:t>Sustav školstva,uglavnom,više vodi računa o </a:t>
            </a:r>
            <a:r>
              <a:rPr lang="hr-HR" b="1" i="1" dirty="0" err="1" smtClean="0"/>
              <a:t>protektivnoj</a:t>
            </a:r>
            <a:r>
              <a:rPr lang="hr-HR" b="1" i="1" dirty="0" smtClean="0"/>
              <a:t> razini dok participativna razina nije osviještena i nije dovoljno razvijena u sustavu</a:t>
            </a:r>
            <a:endParaRPr lang="hr-HR" b="1" i="1" dirty="0"/>
          </a:p>
        </p:txBody>
      </p:sp>
    </p:spTree>
    <p:extLst>
      <p:ext uri="{BB962C8B-B14F-4D97-AF65-F5344CB8AC3E}">
        <p14:creationId xmlns:p14="http://schemas.microsoft.com/office/powerpoint/2010/main" val="157218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Tko i kako poučava o dječjim pravima?</a:t>
            </a:r>
            <a:endParaRPr lang="hr-HR" dirty="0"/>
          </a:p>
        </p:txBody>
      </p:sp>
      <p:sp>
        <p:nvSpPr>
          <p:cNvPr id="3" name="Rezervirano mjesto sadržaja 2"/>
          <p:cNvSpPr>
            <a:spLocks noGrp="1"/>
          </p:cNvSpPr>
          <p:nvPr>
            <p:ph idx="1"/>
          </p:nvPr>
        </p:nvSpPr>
        <p:spPr>
          <a:xfrm>
            <a:off x="395536" y="1609416"/>
            <a:ext cx="7300664" cy="2971712"/>
          </a:xfrm>
        </p:spPr>
        <p:txBody>
          <a:bodyPr>
            <a:normAutofit/>
          </a:bodyPr>
          <a:lstStyle/>
          <a:p>
            <a:pPr>
              <a:buFont typeface="Wingdings" panose="05000000000000000000" pitchFamily="2" charset="2"/>
              <a:buChar char="v"/>
            </a:pPr>
            <a:r>
              <a:rPr lang="hr-HR" b="1" dirty="0" smtClean="0">
                <a:solidFill>
                  <a:schemeClr val="tx2">
                    <a:lumMod val="75000"/>
                  </a:schemeClr>
                </a:solidFill>
              </a:rPr>
              <a:t>OSNOVNA ŠKOLA</a:t>
            </a:r>
          </a:p>
          <a:p>
            <a:pPr marL="0" indent="0">
              <a:buNone/>
            </a:pPr>
            <a:r>
              <a:rPr lang="hr-HR" dirty="0" smtClean="0"/>
              <a:t>-informiranje kroz prigodne projekte (</a:t>
            </a:r>
            <a:r>
              <a:rPr lang="hr-HR" sz="3000" dirty="0" smtClean="0"/>
              <a:t>projektna nastava)</a:t>
            </a:r>
          </a:p>
          <a:p>
            <a:pPr marL="0" indent="0">
              <a:buNone/>
            </a:pPr>
            <a:r>
              <a:rPr lang="hr-HR" dirty="0" smtClean="0"/>
              <a:t>-kroz sadržaje u nekim nastavnim predmetima (</a:t>
            </a:r>
            <a:r>
              <a:rPr lang="hr-HR" sz="3000" dirty="0" smtClean="0"/>
              <a:t>razredne novine, razgovor,integrirana nastava)</a:t>
            </a:r>
          </a:p>
          <a:p>
            <a:pPr marL="0" indent="0">
              <a:buNone/>
            </a:pPr>
            <a:endParaRPr lang="hr-HR" sz="30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437112"/>
            <a:ext cx="22860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1" y="4274550"/>
            <a:ext cx="3672408" cy="238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437112"/>
            <a:ext cx="1872208" cy="220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187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7383016" cy="5566400"/>
          </a:xfrm>
        </p:spPr>
        <p:txBody>
          <a:bodyPr/>
          <a:lstStyle/>
          <a:p>
            <a:pPr marL="0" indent="0">
              <a:buNone/>
            </a:pPr>
            <a:r>
              <a:rPr lang="hr-HR" dirty="0"/>
              <a:t>-kroz izvannastavne aktivnosti (</a:t>
            </a:r>
            <a:r>
              <a:rPr lang="hr-HR" sz="3000" dirty="0"/>
              <a:t>izleti,ekskurzije)</a:t>
            </a:r>
          </a:p>
          <a:p>
            <a:pPr marL="0" indent="0">
              <a:buNone/>
            </a:pPr>
            <a:r>
              <a:rPr lang="hr-HR" dirty="0"/>
              <a:t>-projekti izvan škole</a:t>
            </a:r>
          </a:p>
          <a:p>
            <a:pPr marL="0" indent="0">
              <a:buNone/>
            </a:pPr>
            <a:r>
              <a:rPr lang="hr-HR" dirty="0"/>
              <a:t>-Vijeće učenika</a:t>
            </a:r>
          </a:p>
          <a:p>
            <a:pPr marL="0" indent="0">
              <a:buNone/>
            </a:pPr>
            <a:r>
              <a:rPr lang="hr-HR" b="1" dirty="0">
                <a:solidFill>
                  <a:schemeClr val="tx2">
                    <a:lumMod val="75000"/>
                  </a:schemeClr>
                </a:solidFill>
              </a:rPr>
              <a:t>VODI SE RAČUNA O ZAŠTITI DJECE,ALI JE SVE NA RAZINI ZNANJA</a:t>
            </a:r>
          </a:p>
          <a:p>
            <a:endParaRPr lang="hr-HR"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284984"/>
            <a:ext cx="3168352" cy="3324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933056"/>
            <a:ext cx="3927003" cy="2576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64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Dječja prava i demokratizacija  škola</a:t>
            </a:r>
            <a:endParaRPr lang="hr-HR" dirty="0"/>
          </a:p>
        </p:txBody>
      </p:sp>
      <p:sp>
        <p:nvSpPr>
          <p:cNvPr id="3" name="Rezervirano mjesto sadržaja 2"/>
          <p:cNvSpPr>
            <a:spLocks noGrp="1"/>
          </p:cNvSpPr>
          <p:nvPr>
            <p:ph idx="1"/>
          </p:nvPr>
        </p:nvSpPr>
        <p:spPr>
          <a:xfrm>
            <a:off x="539552" y="1609416"/>
            <a:ext cx="7156648" cy="2971712"/>
          </a:xfrm>
        </p:spPr>
        <p:txBody>
          <a:bodyPr>
            <a:normAutofit/>
          </a:bodyPr>
          <a:lstStyle/>
          <a:p>
            <a:r>
              <a:rPr lang="hr-HR" sz="2400" b="1" dirty="0" smtClean="0">
                <a:solidFill>
                  <a:schemeClr val="tx2">
                    <a:lumMod val="75000"/>
                  </a:schemeClr>
                </a:solidFill>
              </a:rPr>
              <a:t>OSNOVNA ŠKOLA</a:t>
            </a:r>
          </a:p>
          <a:p>
            <a:pPr>
              <a:buFontTx/>
              <a:buChar char="-"/>
            </a:pPr>
            <a:r>
              <a:rPr lang="hr-HR" sz="2000" dirty="0" err="1" smtClean="0"/>
              <a:t>Sustavnije</a:t>
            </a:r>
            <a:r>
              <a:rPr lang="hr-HR" sz="2000" dirty="0" smtClean="0"/>
              <a:t> proučavanje djece i o njihovim pravima i primjeni prava</a:t>
            </a:r>
          </a:p>
          <a:p>
            <a:pPr>
              <a:buFontTx/>
              <a:buChar char="-"/>
            </a:pPr>
            <a:r>
              <a:rPr lang="hr-HR" sz="2000" dirty="0" smtClean="0"/>
              <a:t>Poticanje na kritičko razmišljanje  i iznošenje mišljenja i stavova</a:t>
            </a:r>
          </a:p>
          <a:p>
            <a:pPr>
              <a:buFontTx/>
              <a:buChar char="-"/>
            </a:pPr>
            <a:r>
              <a:rPr lang="hr-HR" sz="2000" dirty="0" smtClean="0"/>
              <a:t>Poticanje na preuzimanje inicijativa vezanih za kvalitetniji život i rad škole</a:t>
            </a:r>
          </a:p>
          <a:p>
            <a:pPr>
              <a:buFontTx/>
              <a:buChar char="-"/>
            </a:pPr>
            <a:endParaRPr lang="hr-HR" sz="2400" dirty="0"/>
          </a:p>
        </p:txBody>
      </p:sp>
      <p:pic>
        <p:nvPicPr>
          <p:cNvPr id="3074" name="Picture 2" descr="Povezana sl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3096"/>
            <a:ext cx="2123727" cy="259518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142" y="4404825"/>
            <a:ext cx="285750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Slikovni rezultat za humanitarni rad dje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528" y="4404241"/>
            <a:ext cx="4248472" cy="248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73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263</TotalTime>
  <Words>768</Words>
  <Application>Microsoft Office PowerPoint</Application>
  <PresentationFormat>Prikaz na zaslonu (4:3)</PresentationFormat>
  <Paragraphs>76</Paragraphs>
  <Slides>14</Slides>
  <Notes>0</Notes>
  <HiddenSlides>0</HiddenSlides>
  <MMClips>0</MMClips>
  <ScaleCrop>false</ScaleCrop>
  <HeadingPairs>
    <vt:vector size="4" baseType="variant">
      <vt:variant>
        <vt:lpstr>Tema</vt:lpstr>
      </vt:variant>
      <vt:variant>
        <vt:i4>1</vt:i4>
      </vt:variant>
      <vt:variant>
        <vt:lpstr>Naslovi slajdova</vt:lpstr>
      </vt:variant>
      <vt:variant>
        <vt:i4>14</vt:i4>
      </vt:variant>
    </vt:vector>
  </HeadingPairs>
  <TitlesOfParts>
    <vt:vector size="15" baseType="lpstr">
      <vt:lpstr>Opulent</vt:lpstr>
      <vt:lpstr>Zaštita dječjih prava</vt:lpstr>
      <vt:lpstr>Dječja prava (temeljni dokumenti)</vt:lpstr>
      <vt:lpstr>Zašto su prava djece posebno uređena?</vt:lpstr>
      <vt:lpstr>Što su dječja prava?</vt:lpstr>
      <vt:lpstr>PowerPointova prezentacija</vt:lpstr>
      <vt:lpstr>Sustav školstva i dječja prava…</vt:lpstr>
      <vt:lpstr>Tko i kako poučava o dječjim pravima?</vt:lpstr>
      <vt:lpstr>PowerPointova prezentacija</vt:lpstr>
      <vt:lpstr>Dječja prava i demokratizacija  škola</vt:lpstr>
      <vt:lpstr>PowerPointova prezentacija</vt:lpstr>
      <vt:lpstr>Škola mora biti sigurno mjesto za svakog učenika</vt:lpstr>
      <vt:lpstr>Nekoliko važnih pitanja…</vt:lpstr>
      <vt:lpstr>Važnost  školskog i nastavnog ozračja</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Zaštita dječjih prava</dc:title>
  <dc:creator>Korisnik</dc:creator>
  <cp:lastModifiedBy>Ucitelj</cp:lastModifiedBy>
  <cp:revision>29</cp:revision>
  <dcterms:created xsi:type="dcterms:W3CDTF">2017-12-15T09:36:12Z</dcterms:created>
  <dcterms:modified xsi:type="dcterms:W3CDTF">2017-12-18T08:40:13Z</dcterms:modified>
</cp:coreProperties>
</file>